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09" r:id="rId3"/>
    <p:sldId id="310" r:id="rId4"/>
    <p:sldId id="311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2" y="-4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B90C1-5AEA-4FD7-BF9D-82CB99D548D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90A3F-C24E-4FAA-A7CB-50EADB85FA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42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90A3F-C24E-4FAA-A7CB-50EADB85FAE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01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70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38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19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30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61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25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035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46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25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8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0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27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z.wikipedia.org/wiki/Microsoft_Window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7732" r="6092" b="6556"/>
          <a:stretch/>
        </p:blipFill>
        <p:spPr bwMode="auto">
          <a:xfrm>
            <a:off x="6732240" y="3789040"/>
            <a:ext cx="2280213" cy="2847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384567"/>
            <a:ext cx="2376264" cy="347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548292"/>
            <a:ext cx="2769225" cy="412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59241" y="476672"/>
            <a:ext cx="76892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Bolalar</a:t>
            </a:r>
            <a:r>
              <a:rPr lang="en-US" sz="4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matolari</a:t>
            </a:r>
            <a:r>
              <a:rPr lang="en-US" sz="4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4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naqsh</a:t>
            </a:r>
            <a:r>
              <a:rPr lang="en-US" sz="4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endParaRPr lang="ru-RU"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2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68615" y="-1070786"/>
            <a:ext cx="6741366" cy="9026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971600" y="1034727"/>
            <a:ext cx="70567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</a:t>
            </a:r>
            <a:r>
              <a:rPr lang="en-US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zarrachalar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tizimi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kichik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oʻlchamli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obyektlarning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uygʻunligidir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Zarrachalar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tizimining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qoʻl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kelishi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boʻlgan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holatlarga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yomgʻir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tutun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olov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yulduzli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osmon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favvora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tomchilari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chaqinlar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vaziyatlarni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modellashtirishni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misol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qilishimiz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8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versiyadan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boshlab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vaziyatlarga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qoʻl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keladigan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ta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zarralar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manbasi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/>
              <a:buChar char="•"/>
            </a:pPr>
            <a:r>
              <a:rPr lang="en-US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PF Source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Particile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Flow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manbai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zarralar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oqimi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zarrachalar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oqimi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favvora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otilishidan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raketaning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tutunli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otilishigacha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boʻlgan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holatlarni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oʻxshatib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tasvirlashi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/>
              <a:buChar char="•"/>
            </a:pPr>
            <a:r>
              <a:rPr lang="en-US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Spray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Purkash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suv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purkashi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effektining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oddiyroq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koʻrinishini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yaratadi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/>
              <a:buChar char="•"/>
            </a:pPr>
            <a:r>
              <a:rPr lang="en-US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spray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kuchli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purkash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Spray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funksiyasiga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qaraganda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mukamalroq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parametrlarga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/>
              <a:buChar char="•"/>
            </a:pPr>
            <a:r>
              <a:rPr lang="en-US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Snow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yogʻayotgan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qorning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oddiy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effektini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yaratadi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Koʻplab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parametrlarga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;</a:t>
            </a:r>
          </a:p>
          <a:p>
            <a:pPr>
              <a:buFont typeface="Arial"/>
              <a:buChar char="•"/>
            </a:pPr>
            <a:r>
              <a:rPr lang="en-US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Blizzard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Dovul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Snow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zarrachalarining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mukammalashtirilgan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koʻrinishi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Zarrachalarga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obyektlar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shaklini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berish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/>
              <a:buChar char="•"/>
            </a:pPr>
            <a:r>
              <a:rPr lang="en-US" sz="16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PArray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Array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Qattiq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zarrachalar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istalgan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turdagi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zarralarni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hattoki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portlashni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ham;</a:t>
            </a:r>
          </a:p>
          <a:p>
            <a:pPr>
              <a:buFont typeface="Arial"/>
              <a:buChar char="•"/>
            </a:pPr>
            <a:r>
              <a:rPr lang="en-US" sz="16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PCloud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Cloud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zarrachalar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buluti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oʻlchamli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yulduzli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maydonlarni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qushlar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toʻdasini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baliqlar</a:t>
            </a:r>
            <a:r>
              <a:rPr lang="en-US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uyurini</a:t>
            </a:r>
            <a:endParaRPr lang="en-US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3000" y="-1143000"/>
            <a:ext cx="6857999" cy="914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88357" y="1268760"/>
            <a:ext cx="78488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418"/>
                </a:solidFill>
                <a:latin typeface="inherit"/>
              </a:rPr>
              <a:t>Surat </a:t>
            </a:r>
            <a:r>
              <a:rPr lang="en-US" b="1" dirty="0" err="1">
                <a:solidFill>
                  <a:srgbClr val="101418"/>
                </a:solidFill>
                <a:latin typeface="inherit"/>
              </a:rPr>
              <a:t>qayta</a:t>
            </a:r>
            <a:r>
              <a:rPr lang="en-US" b="1" dirty="0">
                <a:solidFill>
                  <a:srgbClr val="101418"/>
                </a:solidFill>
                <a:latin typeface="inherit"/>
              </a:rPr>
              <a:t> </a:t>
            </a:r>
            <a:r>
              <a:rPr lang="en-US" b="1" dirty="0" err="1">
                <a:solidFill>
                  <a:srgbClr val="101418"/>
                </a:solidFill>
                <a:latin typeface="inherit"/>
              </a:rPr>
              <a:t>ishlashdagi</a:t>
            </a:r>
            <a:r>
              <a:rPr lang="en-US" b="1" dirty="0">
                <a:solidFill>
                  <a:srgbClr val="101418"/>
                </a:solidFill>
                <a:latin typeface="inherit"/>
              </a:rPr>
              <a:t> </a:t>
            </a:r>
            <a:r>
              <a:rPr lang="en-US" b="1" dirty="0" err="1">
                <a:solidFill>
                  <a:srgbClr val="101418"/>
                </a:solidFill>
                <a:latin typeface="inherit"/>
              </a:rPr>
              <a:t>filtrlar</a:t>
            </a:r>
            <a:r>
              <a:rPr lang="en-US" b="1" dirty="0">
                <a:solidFill>
                  <a:srgbClr val="101418"/>
                </a:solidFill>
                <a:latin typeface="inherit"/>
              </a:rPr>
              <a:t> </a:t>
            </a:r>
            <a:r>
              <a:rPr lang="en-US" b="1" dirty="0" err="1" smtClean="0">
                <a:solidFill>
                  <a:srgbClr val="101418"/>
                </a:solidFill>
                <a:latin typeface="inherit"/>
              </a:rPr>
              <a:t>turlari</a:t>
            </a:r>
            <a:endParaRPr lang="en-US" b="1" dirty="0">
              <a:solidFill>
                <a:srgbClr val="101418"/>
              </a:solidFill>
              <a:latin typeface="Arial"/>
            </a:endParaRPr>
          </a:p>
          <a:p>
            <a:pPr>
              <a:buFont typeface="Arial"/>
              <a:buChar char="•"/>
            </a:pPr>
            <a:r>
              <a:rPr lang="en-US" b="1" dirty="0">
                <a:solidFill>
                  <a:srgbClr val="202122"/>
                </a:solidFill>
                <a:latin typeface="Arial"/>
              </a:rPr>
              <a:t>Contrast </a:t>
            </a:r>
            <a:r>
              <a:rPr lang="en-US" b="1" dirty="0" err="1">
                <a:solidFill>
                  <a:srgbClr val="202122"/>
                </a:solidFill>
                <a:latin typeface="Arial"/>
              </a:rPr>
              <a:t>filtri</a:t>
            </a:r>
            <a:r>
              <a:rPr lang="en-US" b="1" dirty="0">
                <a:solidFill>
                  <a:srgbClr val="202122"/>
                </a:solidFill>
                <a:latin typeface="Arial"/>
              </a:rPr>
              <a:t> 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—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suratning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 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yorugʻligi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va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ranglar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keskinligini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nazorat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qiladi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.</a:t>
            </a:r>
          </a:p>
          <a:p>
            <a:pPr>
              <a:buFont typeface="Arial"/>
              <a:buChar char="•"/>
            </a:pPr>
            <a:r>
              <a:rPr lang="en-US" b="1" dirty="0">
                <a:solidFill>
                  <a:srgbClr val="202122"/>
                </a:solidFill>
                <a:latin typeface="Arial"/>
              </a:rPr>
              <a:t>Fade </a:t>
            </a:r>
            <a:r>
              <a:rPr lang="en-US" b="1" dirty="0" err="1">
                <a:solidFill>
                  <a:srgbClr val="202122"/>
                </a:solidFill>
                <a:latin typeface="Arial"/>
              </a:rPr>
              <a:t>filtri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 —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surat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ranglarini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boshqaradi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.</a:t>
            </a:r>
          </a:p>
          <a:p>
            <a:pPr>
              <a:buFont typeface="Arial"/>
              <a:buChar char="•"/>
            </a:pPr>
            <a:r>
              <a:rPr lang="en-US" b="1" dirty="0">
                <a:solidFill>
                  <a:srgbClr val="202122"/>
                </a:solidFill>
                <a:latin typeface="Arial"/>
              </a:rPr>
              <a:t>Image Alfa </a:t>
            </a:r>
            <a:r>
              <a:rPr lang="en-US" b="1" dirty="0" err="1">
                <a:solidFill>
                  <a:srgbClr val="202122"/>
                </a:solidFill>
                <a:latin typeface="Arial"/>
              </a:rPr>
              <a:t>filtri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 —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suratning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baʼzi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alfa-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kanal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qismlarini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niqob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yordamida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oʻzgartiradi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.</a:t>
            </a:r>
          </a:p>
          <a:p>
            <a:pPr>
              <a:buFont typeface="Arial"/>
              <a:buChar char="•"/>
            </a:pPr>
            <a:r>
              <a:rPr lang="en-US" b="1" dirty="0">
                <a:solidFill>
                  <a:srgbClr val="202122"/>
                </a:solidFill>
                <a:latin typeface="Arial"/>
              </a:rPr>
              <a:t>Lens Effects </a:t>
            </a:r>
            <a:r>
              <a:rPr lang="en-US" b="1" dirty="0" err="1">
                <a:solidFill>
                  <a:srgbClr val="202122"/>
                </a:solidFill>
                <a:latin typeface="Arial"/>
              </a:rPr>
              <a:t>filtrlar</a:t>
            </a:r>
            <a:r>
              <a:rPr lang="en-US" b="1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b="1" dirty="0" err="1">
                <a:solidFill>
                  <a:srgbClr val="202122"/>
                </a:solidFill>
                <a:latin typeface="Arial"/>
              </a:rPr>
              <a:t>oilasi</a:t>
            </a:r>
            <a:r>
              <a:rPr lang="en-US" b="1" dirty="0">
                <a:solidFill>
                  <a:srgbClr val="202122"/>
                </a:solidFill>
                <a:latin typeface="Arial"/>
              </a:rPr>
              <a:t>:</a:t>
            </a:r>
            <a:endParaRPr lang="en-US" dirty="0">
              <a:solidFill>
                <a:srgbClr val="202122"/>
              </a:solidFill>
              <a:latin typeface="Arial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/>
              </a:rPr>
              <a:t>Flare (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Shuʼla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) —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kamera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obyektivi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linzasida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shuʼla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hosil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qiladi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/>
              </a:rPr>
              <a:t>Focus (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Yigʻish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) —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tasvirning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fokusini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yaratadi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/>
              </a:rPr>
              <a:t>Glow (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Charaqlash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) —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obyekt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atrofi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ustida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ishlaydi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rgbClr val="202122"/>
                </a:solidFill>
                <a:latin typeface="Arial"/>
              </a:rPr>
              <a:t>Higlight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(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Yaltirash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) —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yulduz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shaklidagi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yaltiroq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shuʼlalarni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yaratadi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.</a:t>
            </a:r>
          </a:p>
          <a:p>
            <a:pPr>
              <a:buFont typeface="Arial"/>
              <a:buChar char="•"/>
            </a:pPr>
            <a:r>
              <a:rPr lang="en-US" b="1" dirty="0" err="1">
                <a:solidFill>
                  <a:srgbClr val="202122"/>
                </a:solidFill>
                <a:latin typeface="Arial"/>
              </a:rPr>
              <a:t>Negatie</a:t>
            </a:r>
            <a:r>
              <a:rPr lang="en-US" b="1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b="1" dirty="0" err="1">
                <a:solidFill>
                  <a:srgbClr val="202122"/>
                </a:solidFill>
                <a:latin typeface="Arial"/>
              </a:rPr>
              <a:t>filtri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 —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surat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rangini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rangli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negativga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oʻtkazadi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.</a:t>
            </a:r>
          </a:p>
          <a:p>
            <a:pPr>
              <a:buFont typeface="Arial"/>
              <a:buChar char="•"/>
            </a:pPr>
            <a:r>
              <a:rPr lang="en-US" b="1" dirty="0">
                <a:solidFill>
                  <a:srgbClr val="202122"/>
                </a:solidFill>
                <a:latin typeface="Arial"/>
              </a:rPr>
              <a:t>Pseudo Alfa </a:t>
            </a:r>
            <a:r>
              <a:rPr lang="en-US" b="1" dirty="0" err="1">
                <a:solidFill>
                  <a:srgbClr val="202122"/>
                </a:solidFill>
                <a:latin typeface="Arial"/>
              </a:rPr>
              <a:t>filtri</a:t>
            </a:r>
            <a:r>
              <a:rPr lang="en-US" b="1" dirty="0">
                <a:solidFill>
                  <a:srgbClr val="202122"/>
                </a:solidFill>
                <a:latin typeface="Arial"/>
              </a:rPr>
              <a:t> 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— alfa-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kanal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shaffofligini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yaratadi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.</a:t>
            </a:r>
          </a:p>
          <a:p>
            <a:pPr>
              <a:buFont typeface="Arial"/>
              <a:buChar char="•"/>
            </a:pPr>
            <a:r>
              <a:rPr lang="en-US" b="1" dirty="0">
                <a:solidFill>
                  <a:srgbClr val="202122"/>
                </a:solidFill>
                <a:latin typeface="Arial"/>
              </a:rPr>
              <a:t>Simple Wipe </a:t>
            </a:r>
            <a:r>
              <a:rPr lang="en-US" b="1" dirty="0" err="1">
                <a:solidFill>
                  <a:srgbClr val="202122"/>
                </a:solidFill>
                <a:latin typeface="Arial"/>
              </a:rPr>
              <a:t>filtri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 —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suratni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sekin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yoʻqolishi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yoki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paydo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bolishi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imkonini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/>
              </a:rPr>
              <a:t>beradi</a:t>
            </a:r>
            <a:r>
              <a:rPr lang="en-US" dirty="0">
                <a:solidFill>
                  <a:srgbClr val="202122"/>
                </a:solidFill>
                <a:latin typeface="Arial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" y="26827"/>
            <a:ext cx="9136320" cy="68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55576" y="836712"/>
            <a:ext cx="74168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MAXScript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3ds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Maxga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oʻrnatilgan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makrodasturlash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boʻlib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foydalanuvchilarga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quyidagi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imkoniyatlarni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turdagi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fayllarda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saqlanuvchi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skriptlarni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*.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mcr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turdagi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fayllarda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saqlanuvchi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makroslarni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/>
              <a:buChar char="•"/>
            </a:pP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shaxsiy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modullarni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yozish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mexanizmi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shaʼfeligida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Windows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dasturlari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maʼlumot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almashinish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buFont typeface="Arial"/>
              <a:buChar char="•"/>
            </a:pP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foydalanuvhi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bajaradigan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harakatlarni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avtomatik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yozib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r>
              <a:rPr lang="en-US" sz="24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2684289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059832" y="188640"/>
            <a:ext cx="5976664" cy="423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1610" marR="445770" indent="449580" algn="just">
              <a:lnSpc>
                <a:spcPct val="115000"/>
              </a:lnSpc>
              <a:spcBef>
                <a:spcPts val="1215"/>
              </a:spcBef>
              <a:spcAft>
                <a:spcPts val="0"/>
              </a:spcAft>
            </a:pPr>
            <a:r>
              <a:rPr lang="id-ID" dirty="0">
                <a:latin typeface="Times New Roman"/>
                <a:ea typeface="Times New Roman"/>
              </a:rPr>
              <a:t>CorelDRAW</a:t>
            </a:r>
            <a:r>
              <a:rPr lang="id-ID" spc="-25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xozirda eng ko’p tarqalgan vektorli grafik</a:t>
            </a:r>
            <a:r>
              <a:rPr lang="id-ID" spc="-5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muharrirlardan biri hisoblanadi. Ishlatish va sozlash qulayligi, tarkibiga kiritilgan ko’plab effektlar to’plami</a:t>
            </a:r>
            <a:r>
              <a:rPr lang="id-ID" spc="-1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foydalanuvchilarni</a:t>
            </a:r>
            <a:r>
              <a:rPr lang="id-ID" spc="-1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bu</a:t>
            </a:r>
            <a:r>
              <a:rPr lang="id-ID" spc="-5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dasturni</a:t>
            </a:r>
            <a:r>
              <a:rPr lang="id-ID" spc="-1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ishlatishga yanada ko’proq jalb qilmoqda. Dastur interfeysining qulayligi qisqa vaqtda uning asosiy imkoniyatlari haqida tushuncha xosil qilish imkoniyatini beradi.</a:t>
            </a:r>
            <a:endParaRPr lang="ru-RU" dirty="0">
              <a:latin typeface="Times New Roman"/>
              <a:ea typeface="Times New Roman"/>
            </a:endParaRPr>
          </a:p>
          <a:p>
            <a:pPr marL="181610" marR="447040" indent="449580" algn="just">
              <a:lnSpc>
                <a:spcPct val="115000"/>
              </a:lnSpc>
              <a:spcBef>
                <a:spcPts val="5"/>
              </a:spcBef>
              <a:spcAft>
                <a:spcPts val="0"/>
              </a:spcAft>
            </a:pPr>
            <a:r>
              <a:rPr lang="id-ID" dirty="0">
                <a:latin typeface="Times New Roman"/>
                <a:ea typeface="Times New Roman"/>
              </a:rPr>
              <a:t>CorelDRAW dasturini o’rganishning eng samarali usuli - bu dasturda ko’proq amaliy ishlashdir. Dasturni endi o’rganishni boshlagan foydalanuvchilar katta miqdordagi murakkab ma‘lumotlarni o’zlashtirmasdan ham kompyuter grafikasi</a:t>
            </a:r>
            <a:r>
              <a:rPr lang="id-ID" spc="-5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olamiga kirishib ketishi mumkin.</a:t>
            </a:r>
            <a:endParaRPr lang="ru-RU" dirty="0">
              <a:effectLst/>
              <a:latin typeface="Times New Roman"/>
              <a:ea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4419194"/>
            <a:ext cx="8856984" cy="232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1610" marR="448310" indent="449580" algn="just">
              <a:lnSpc>
                <a:spcPct val="115000"/>
              </a:lnSpc>
              <a:spcBef>
                <a:spcPts val="10"/>
              </a:spcBef>
              <a:spcAft>
                <a:spcPts val="0"/>
              </a:spcAft>
            </a:pPr>
            <a:r>
              <a:rPr lang="id-ID" dirty="0">
                <a:latin typeface="Times New Roman"/>
                <a:ea typeface="Times New Roman"/>
              </a:rPr>
              <a:t>2005 yil CorelDRAW foydalanuvchilari uchun alohida ahamiyatli bo’ldi. Dasturning birinchi rasmiy ruscha versiyasi-CorelDRAW Graphics Suite 12 Russian Edition dasturlar to’plami ishlab chiqarildi.</a:t>
            </a:r>
            <a:endParaRPr lang="ru-RU" dirty="0">
              <a:latin typeface="Times New Roman"/>
              <a:ea typeface="Times New Roman"/>
            </a:endParaRPr>
          </a:p>
          <a:p>
            <a:pPr marL="181610" marR="446405" indent="449580" algn="just">
              <a:lnSpc>
                <a:spcPct val="115000"/>
              </a:lnSpc>
              <a:spcAft>
                <a:spcPts val="0"/>
              </a:spcAft>
            </a:pPr>
            <a:r>
              <a:rPr lang="id-ID" dirty="0">
                <a:latin typeface="Times New Roman"/>
                <a:ea typeface="Times New Roman"/>
              </a:rPr>
              <a:t>CorelDRAW dasturi ishlab chiqaruvchilari ham odatda pikselli tasvirlarni </a:t>
            </a:r>
            <a:r>
              <a:rPr lang="id-ID" i="1" dirty="0">
                <a:latin typeface="Times New Roman"/>
                <a:ea typeface="Times New Roman"/>
              </a:rPr>
              <a:t>dpi </a:t>
            </a:r>
            <a:r>
              <a:rPr lang="id-ID" dirty="0">
                <a:latin typeface="Times New Roman"/>
                <a:ea typeface="Times New Roman"/>
              </a:rPr>
              <a:t>larda o’lchashadi, shuning uchun ushbu qo’llanmada ham o’lchovlar </a:t>
            </a:r>
            <a:r>
              <a:rPr lang="id-ID" i="1" dirty="0">
                <a:latin typeface="Times New Roman"/>
                <a:ea typeface="Times New Roman"/>
              </a:rPr>
              <a:t>dpi </a:t>
            </a:r>
            <a:r>
              <a:rPr lang="id-ID" dirty="0">
                <a:latin typeface="Times New Roman"/>
                <a:ea typeface="Times New Roman"/>
              </a:rPr>
              <a:t>larda beriladi.</a:t>
            </a:r>
            <a:endParaRPr lang="ru-RU" dirty="0">
              <a:latin typeface="Times New Roman"/>
              <a:ea typeface="Times New Roman"/>
            </a:endParaRPr>
          </a:p>
          <a:p>
            <a:pPr marL="181610" marR="452120" indent="449580" algn="just">
              <a:lnSpc>
                <a:spcPct val="115000"/>
              </a:lnSpc>
              <a:spcAft>
                <a:spcPts val="0"/>
              </a:spcAft>
            </a:pPr>
            <a:r>
              <a:rPr lang="id-ID" dirty="0">
                <a:latin typeface="Times New Roman"/>
                <a:ea typeface="Times New Roman"/>
              </a:rPr>
              <a:t>CorelDRAW dasturi asosan vektorli tasvirlar yaratish va ular bilan ishlashga mo’ljallangan bo’lsada, unda rastrli tasvirlar bilan ham ishlash </a:t>
            </a:r>
            <a:r>
              <a:rPr lang="id-ID" spc="-10" dirty="0">
                <a:latin typeface="Times New Roman"/>
                <a:ea typeface="Times New Roman"/>
              </a:rPr>
              <a:t>mumkin.</a:t>
            </a:r>
            <a:endParaRPr lang="ru-RU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51520" y="116632"/>
            <a:ext cx="8568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CorelDRAW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dasturini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ishga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tushirish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quyidagi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ketligi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bajariladi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Пуск	–	Все	программы	–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CorelDRAW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Graphics	Suite	X4	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CorelDRAW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X4 </a:t>
            </a:r>
          </a:p>
        </p:txBody>
      </p:sp>
      <p:pic>
        <p:nvPicPr>
          <p:cNvPr id="4" name="Image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4923" y="2276872"/>
            <a:ext cx="4462145" cy="36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332656"/>
            <a:ext cx="4161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bunda ekranda quyidagi oyna ochiladi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76" y="1556792"/>
            <a:ext cx="5748337" cy="431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9301" y="332656"/>
            <a:ext cx="83529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oynada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Открыть последний, Начать новый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bo’limlari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3" name="Image 38" descr="11"/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578" y="1772816"/>
            <a:ext cx="6048375" cy="363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61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kumimoji="0" lang="ru-RU" altLang="ru-RU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268760"/>
            <a:ext cx="8496944" cy="3590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1610">
              <a:lnSpc>
                <a:spcPct val="113000"/>
              </a:lnSpc>
              <a:spcAft>
                <a:spcPts val="0"/>
              </a:spcAft>
            </a:pPr>
            <a:r>
              <a:rPr lang="id-ID" b="1" dirty="0">
                <a:latin typeface="Times New Roman"/>
                <a:ea typeface="Times New Roman"/>
              </a:rPr>
              <a:t>Открыть</a:t>
            </a:r>
            <a:r>
              <a:rPr lang="id-ID" b="1" spc="200" dirty="0">
                <a:latin typeface="Times New Roman"/>
                <a:ea typeface="Times New Roman"/>
              </a:rPr>
              <a:t> </a:t>
            </a:r>
            <a:r>
              <a:rPr lang="id-ID" b="1" dirty="0">
                <a:latin typeface="Times New Roman"/>
                <a:ea typeface="Times New Roman"/>
              </a:rPr>
              <a:t>последний</a:t>
            </a:r>
            <a:r>
              <a:rPr lang="id-ID" b="1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bo’limida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oldin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dasturda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ochilgan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fayllar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ro’yxati </a:t>
            </a:r>
            <a:r>
              <a:rPr lang="id-ID" spc="-10" dirty="0">
                <a:latin typeface="Times New Roman"/>
                <a:ea typeface="Times New Roman"/>
              </a:rPr>
              <a:t>saqlanadi;</a:t>
            </a:r>
            <a:endParaRPr lang="ru-RU" sz="1200" dirty="0">
              <a:latin typeface="Times New Roman"/>
              <a:ea typeface="Times New Roman"/>
            </a:endParaRPr>
          </a:p>
          <a:p>
            <a:pPr marL="181610">
              <a:lnSpc>
                <a:spcPct val="115000"/>
              </a:lnSpc>
              <a:spcBef>
                <a:spcPts val="25"/>
              </a:spcBef>
              <a:spcAft>
                <a:spcPts val="0"/>
              </a:spcAft>
            </a:pPr>
            <a:r>
              <a:rPr lang="id-ID" b="1" dirty="0">
                <a:latin typeface="Times New Roman"/>
                <a:ea typeface="Times New Roman"/>
              </a:rPr>
              <a:t>Начать</a:t>
            </a:r>
            <a:r>
              <a:rPr lang="id-ID" b="1" spc="200" dirty="0">
                <a:latin typeface="Times New Roman"/>
                <a:ea typeface="Times New Roman"/>
              </a:rPr>
              <a:t> </a:t>
            </a:r>
            <a:r>
              <a:rPr lang="id-ID" b="1" dirty="0">
                <a:latin typeface="Times New Roman"/>
                <a:ea typeface="Times New Roman"/>
              </a:rPr>
              <a:t>новый</a:t>
            </a:r>
            <a:r>
              <a:rPr lang="id-ID" b="1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bo’limida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2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ta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usul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yordamida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hujjat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yaratish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imkoniyati </a:t>
            </a:r>
            <a:r>
              <a:rPr lang="id-ID" spc="-10" dirty="0">
                <a:latin typeface="Times New Roman"/>
                <a:ea typeface="Times New Roman"/>
              </a:rPr>
              <a:t>mavjud;</a:t>
            </a:r>
            <a:endParaRPr lang="ru-RU" dirty="0">
              <a:latin typeface="Times New Roman"/>
              <a:ea typeface="Times New Roman"/>
            </a:endParaRPr>
          </a:p>
          <a:p>
            <a:pPr marL="181610" marR="271780">
              <a:lnSpc>
                <a:spcPct val="115000"/>
              </a:lnSpc>
              <a:spcBef>
                <a:spcPts val="10"/>
              </a:spcBef>
              <a:spcAft>
                <a:spcPts val="0"/>
              </a:spcAft>
            </a:pPr>
            <a:r>
              <a:rPr lang="id-ID" b="1" dirty="0">
                <a:latin typeface="Times New Roman"/>
                <a:ea typeface="Times New Roman"/>
              </a:rPr>
              <a:t>Новый</a:t>
            </a:r>
            <a:r>
              <a:rPr lang="id-ID" b="1" spc="200" dirty="0">
                <a:latin typeface="Times New Roman"/>
                <a:ea typeface="Times New Roman"/>
              </a:rPr>
              <a:t> </a:t>
            </a:r>
            <a:r>
              <a:rPr lang="id-ID" b="1" dirty="0">
                <a:latin typeface="Times New Roman"/>
                <a:ea typeface="Times New Roman"/>
              </a:rPr>
              <a:t>пустой</a:t>
            </a:r>
            <a:r>
              <a:rPr lang="id-ID" b="1" spc="200" dirty="0">
                <a:latin typeface="Times New Roman"/>
                <a:ea typeface="Times New Roman"/>
              </a:rPr>
              <a:t> </a:t>
            </a:r>
            <a:r>
              <a:rPr lang="id-ID" b="1" dirty="0">
                <a:latin typeface="Times New Roman"/>
                <a:ea typeface="Times New Roman"/>
              </a:rPr>
              <a:t>документ</a:t>
            </a:r>
            <a:r>
              <a:rPr lang="id-ID" dirty="0">
                <a:latin typeface="Times New Roman"/>
                <a:ea typeface="Times New Roman"/>
              </a:rPr>
              <a:t>-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oldindan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o’rnatilgan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sozlamalar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bilan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yangi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hujjat yaratadi;</a:t>
            </a:r>
            <a:endParaRPr lang="ru-RU" sz="1200" dirty="0">
              <a:latin typeface="Times New Roman"/>
              <a:ea typeface="Times New Roman"/>
            </a:endParaRPr>
          </a:p>
          <a:p>
            <a:pPr marL="181610">
              <a:lnSpc>
                <a:spcPct val="115000"/>
              </a:lnSpc>
              <a:spcAft>
                <a:spcPts val="0"/>
              </a:spcAft>
            </a:pPr>
            <a:r>
              <a:rPr lang="id-ID" b="1" dirty="0">
                <a:latin typeface="Times New Roman"/>
                <a:ea typeface="Times New Roman"/>
              </a:rPr>
              <a:t>Создать</a:t>
            </a:r>
            <a:r>
              <a:rPr lang="id-ID" b="1" spc="200" dirty="0">
                <a:latin typeface="Times New Roman"/>
                <a:ea typeface="Times New Roman"/>
              </a:rPr>
              <a:t> </a:t>
            </a:r>
            <a:r>
              <a:rPr lang="id-ID" b="1" dirty="0">
                <a:latin typeface="Times New Roman"/>
                <a:ea typeface="Times New Roman"/>
              </a:rPr>
              <a:t>из</a:t>
            </a:r>
            <a:r>
              <a:rPr lang="id-ID" b="1" spc="200" dirty="0">
                <a:latin typeface="Times New Roman"/>
                <a:ea typeface="Times New Roman"/>
              </a:rPr>
              <a:t> </a:t>
            </a:r>
            <a:r>
              <a:rPr lang="id-ID" b="1" dirty="0">
                <a:latin typeface="Times New Roman"/>
                <a:ea typeface="Times New Roman"/>
              </a:rPr>
              <a:t>шаблона</a:t>
            </a:r>
            <a:r>
              <a:rPr lang="id-ID" dirty="0">
                <a:latin typeface="Times New Roman"/>
                <a:ea typeface="Times New Roman"/>
              </a:rPr>
              <a:t>-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dastur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tarkibidagi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mavjud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andoza(shablon)lardan</a:t>
            </a:r>
            <a:r>
              <a:rPr lang="id-ID" spc="200" dirty="0">
                <a:latin typeface="Times New Roman"/>
                <a:ea typeface="Times New Roman"/>
              </a:rPr>
              <a:t> </a:t>
            </a:r>
            <a:r>
              <a:rPr lang="id-ID" dirty="0">
                <a:latin typeface="Times New Roman"/>
                <a:ea typeface="Times New Roman"/>
              </a:rPr>
              <a:t>foydalanib hujjat yaratish imkoniyatini beradi.</a:t>
            </a:r>
            <a:endParaRPr lang="ru-RU" dirty="0">
              <a:latin typeface="Times New Roman"/>
              <a:ea typeface="Times New Roman"/>
            </a:endParaRPr>
          </a:p>
          <a:p>
            <a:pPr marL="181610" marR="445135" indent="449580" algn="just">
              <a:lnSpc>
                <a:spcPct val="115000"/>
              </a:lnSpc>
              <a:spcAft>
                <a:spcPts val="0"/>
              </a:spcAft>
            </a:pPr>
            <a:r>
              <a:rPr lang="id-ID" dirty="0">
                <a:latin typeface="Times New Roman"/>
                <a:ea typeface="Times New Roman"/>
              </a:rPr>
              <a:t>Shuningdek oynaning o’ng tomonida (2.5-rasm) </a:t>
            </a:r>
            <a:r>
              <a:rPr lang="id-ID" b="1" dirty="0">
                <a:latin typeface="Times New Roman"/>
                <a:ea typeface="Times New Roman"/>
              </a:rPr>
              <a:t>Быстрый запуск</a:t>
            </a:r>
            <a:r>
              <a:rPr lang="id-ID" dirty="0">
                <a:latin typeface="Times New Roman"/>
                <a:ea typeface="Times New Roman"/>
              </a:rPr>
              <a:t>, </a:t>
            </a:r>
            <a:r>
              <a:rPr lang="id-ID" b="1" dirty="0">
                <a:latin typeface="Times New Roman"/>
                <a:ea typeface="Times New Roman"/>
              </a:rPr>
              <a:t>Новые возможности</a:t>
            </a:r>
            <a:r>
              <a:rPr lang="id-ID" dirty="0">
                <a:latin typeface="Times New Roman"/>
                <a:ea typeface="Times New Roman"/>
              </a:rPr>
              <a:t>, </a:t>
            </a:r>
            <a:r>
              <a:rPr lang="id-ID" b="1" dirty="0">
                <a:latin typeface="Times New Roman"/>
                <a:ea typeface="Times New Roman"/>
              </a:rPr>
              <a:t>Средства обучения</a:t>
            </a:r>
            <a:r>
              <a:rPr lang="id-ID" dirty="0">
                <a:latin typeface="Times New Roman"/>
                <a:ea typeface="Times New Roman"/>
              </a:rPr>
              <a:t>, </a:t>
            </a:r>
            <a:r>
              <a:rPr lang="id-ID" b="1" dirty="0">
                <a:latin typeface="Times New Roman"/>
                <a:ea typeface="Times New Roman"/>
              </a:rPr>
              <a:t>Галерея, Обновления </a:t>
            </a:r>
            <a:r>
              <a:rPr lang="id-ID" dirty="0">
                <a:latin typeface="Times New Roman"/>
                <a:ea typeface="Times New Roman"/>
              </a:rPr>
              <a:t>bo’limlari joylashgan bo’lib, ulardan dasturga kiritilgan o’zgarishlar, yangiliklar haqida ma'lumot olish, dastur haqida turli maslahatlar va yordamchi qo’llanmalarni, dastur tarkibidagi tasvirlar galereyasini ochish imkoniyati mavjud.</a:t>
            </a:r>
            <a:endParaRPr lang="ru-RU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11" y="188640"/>
            <a:ext cx="7631113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971600" y="6093296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CorelDRAW dasturi oynasining umumiy ko‘rinishi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8236" y="548680"/>
            <a:ext cx="46018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id-ID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maliy </a:t>
            </a:r>
            <a:r>
              <a:rPr lang="id-ID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topshiriq. Spirallar va setkalar yaratish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36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2040" y="1933654"/>
            <a:ext cx="3524459" cy="286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Скругленный прямоугольник 1"/>
          <p:cNvSpPr/>
          <p:nvPr/>
        </p:nvSpPr>
        <p:spPr>
          <a:xfrm>
            <a:off x="971600" y="404664"/>
            <a:ext cx="4472580" cy="7948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186055" marR="123825" indent="-6350">
              <a:lnSpc>
                <a:spcPct val="107000"/>
              </a:lnSpc>
              <a:spcAft>
                <a:spcPts val="0"/>
              </a:spcAft>
            </a:pPr>
            <a:r>
              <a:rPr lang="en-US" sz="40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Ishning</a:t>
            </a:r>
            <a:r>
              <a:rPr lang="en-US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maqsadi</a:t>
            </a:r>
            <a:r>
              <a:rPr lang="en-US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: </a:t>
            </a:r>
            <a:endParaRPr lang="ru-RU" sz="4000" dirty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1340768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945" lvl="0" algn="just">
              <a:tabLst>
                <a:tab pos="447675" algn="l"/>
              </a:tabLst>
            </a:pP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Matoga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CorelDraw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orqali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naqsh</a:t>
            </a:r>
            <a:r>
              <a:rPr 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chizish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Eskizlarni</a:t>
            </a:r>
            <a:r>
              <a:rPr 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CorelDraw 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dasturi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orqali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yaratish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  <a:endParaRPr lang="en-US" sz="4000" dirty="0">
              <a:solidFill>
                <a:prstClr val="black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99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9" name="Image 369" descr="55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46" y="2420888"/>
            <a:ext cx="396875" cy="4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Image 36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38" y="3248165"/>
            <a:ext cx="3983310" cy="276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Image 37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320675" cy="38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80975" y="590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kumimoji="0" lang="ru-RU" altLang="ru-RU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477788" y="59079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―Объект‖	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asboblar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guruhidan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290740" y="980728"/>
            <a:ext cx="860174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127125" algn="l"/>
                <a:tab pos="1241425" algn="l"/>
                <a:tab pos="1946275" algn="l"/>
                <a:tab pos="2189163" algn="l"/>
                <a:tab pos="2828925" algn="l"/>
                <a:tab pos="3235325" algn="l"/>
                <a:tab pos="3917950" algn="l"/>
                <a:tab pos="5159375" algn="l"/>
                <a:tab pos="5916613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127125" algn="l"/>
                <a:tab pos="1241425" algn="l"/>
                <a:tab pos="1946275" algn="l"/>
                <a:tab pos="2189163" algn="l"/>
                <a:tab pos="2828925" algn="l"/>
                <a:tab pos="3235325" algn="l"/>
                <a:tab pos="3917950" algn="l"/>
                <a:tab pos="5159375" algn="l"/>
                <a:tab pos="5916613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127125" algn="l"/>
                <a:tab pos="1241425" algn="l"/>
                <a:tab pos="1946275" algn="l"/>
                <a:tab pos="2189163" algn="l"/>
                <a:tab pos="2828925" algn="l"/>
                <a:tab pos="3235325" algn="l"/>
                <a:tab pos="3917950" algn="l"/>
                <a:tab pos="5159375" algn="l"/>
                <a:tab pos="5916613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127125" algn="l"/>
                <a:tab pos="1241425" algn="l"/>
                <a:tab pos="1946275" algn="l"/>
                <a:tab pos="2189163" algn="l"/>
                <a:tab pos="2828925" algn="l"/>
                <a:tab pos="3235325" algn="l"/>
                <a:tab pos="3917950" algn="l"/>
                <a:tab pos="5159375" algn="l"/>
                <a:tab pos="5916613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127125" algn="l"/>
                <a:tab pos="1241425" algn="l"/>
                <a:tab pos="1946275" algn="l"/>
                <a:tab pos="2189163" algn="l"/>
                <a:tab pos="2828925" algn="l"/>
                <a:tab pos="3235325" algn="l"/>
                <a:tab pos="3917950" algn="l"/>
                <a:tab pos="5159375" algn="l"/>
                <a:tab pos="5916613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27125" algn="l"/>
                <a:tab pos="1241425" algn="l"/>
                <a:tab pos="1946275" algn="l"/>
                <a:tab pos="2189163" algn="l"/>
                <a:tab pos="2828925" algn="l"/>
                <a:tab pos="3235325" algn="l"/>
                <a:tab pos="3917950" algn="l"/>
                <a:tab pos="5159375" algn="l"/>
                <a:tab pos="5916613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27125" algn="l"/>
                <a:tab pos="1241425" algn="l"/>
                <a:tab pos="1946275" algn="l"/>
                <a:tab pos="2189163" algn="l"/>
                <a:tab pos="2828925" algn="l"/>
                <a:tab pos="3235325" algn="l"/>
                <a:tab pos="3917950" algn="l"/>
                <a:tab pos="5159375" algn="l"/>
                <a:tab pos="5916613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27125" algn="l"/>
                <a:tab pos="1241425" algn="l"/>
                <a:tab pos="1946275" algn="l"/>
                <a:tab pos="2189163" algn="l"/>
                <a:tab pos="2828925" algn="l"/>
                <a:tab pos="3235325" algn="l"/>
                <a:tab pos="3917950" algn="l"/>
                <a:tab pos="5159375" algn="l"/>
                <a:tab pos="5916613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27125" algn="l"/>
                <a:tab pos="1241425" algn="l"/>
                <a:tab pos="1946275" algn="l"/>
                <a:tab pos="2189163" algn="l"/>
                <a:tab pos="2828925" algn="l"/>
                <a:tab pos="3235325" algn="l"/>
                <a:tab pos="3917950" algn="l"/>
                <a:tab pos="5159375" algn="l"/>
                <a:tab pos="5916613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27125" algn="l"/>
                <a:tab pos="1241425" algn="l"/>
                <a:tab pos="1946275" algn="l"/>
                <a:tab pos="2189163" algn="l"/>
                <a:tab pos="2828925" algn="l"/>
                <a:tab pos="3235325" algn="l"/>
                <a:tab pos="3917950" algn="l"/>
                <a:tab pos="5159375" algn="l"/>
                <a:tab pos="5916613" algn="l"/>
              </a:tabLst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"Спираль"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asbobini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tanlang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Hujjatda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sichqoncha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	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tugmasini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bosib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	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uni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qo’yib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yubormasdan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spiralni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kerakli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o’lchamda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yarating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Huddi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shunday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"Разлинованная бумага"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asbobi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yordamida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hujjatga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setka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ob‘yektini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joylashtirsa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bo’ladi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altLang="ru-RU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27125" algn="l"/>
                <a:tab pos="1241425" algn="l"/>
                <a:tab pos="1946275" algn="l"/>
                <a:tab pos="2189163" algn="l"/>
                <a:tab pos="2828925" algn="l"/>
                <a:tab pos="3235325" algn="l"/>
                <a:tab pos="3917950" algn="l"/>
                <a:tab pos="5159375" algn="l"/>
                <a:tab pos="5916613" algn="l"/>
              </a:tabLst>
            </a:pP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Joylashtirilgan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bu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ob‘yektlr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belgilangan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vaqtda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quyidagi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bo’limlarga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ega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xususiyatlar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paneli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xosil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bo’ladi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: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873168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820472" cy="6488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136904" cy="564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15008" y="-1136625"/>
            <a:ext cx="6858000" cy="913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27584" y="1268760"/>
            <a:ext cx="76328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Tajriba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o’tkazish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uchun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kerak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bo’ladigan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asbob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va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jixozlar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098353" y="2908980"/>
            <a:ext cx="700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Naqshning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rasmi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kompyuter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36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1516142"/>
            <a:ext cx="53142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Nazariy</a:t>
            </a:r>
            <a:r>
              <a:rPr lang="en-US" sz="9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9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ma’lumot</a:t>
            </a:r>
            <a:endParaRPr lang="ru-RU" sz="9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87" y="3302963"/>
            <a:ext cx="3529772" cy="3529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490" y="0"/>
            <a:ext cx="3214365" cy="318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91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22796" y="-1122796"/>
            <a:ext cx="6898410" cy="914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39552" y="1124744"/>
            <a:ext cx="79928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Autodesk 3ds Max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avval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Studio MAX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— Autodesk 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kompaniyasi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yaratilib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boʻlingan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animatsiya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oʻlchamli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grafika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yaratuvchi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tahrir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qiluvchi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toʻliq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funksiyali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professional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dastur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Oʻz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ichiga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multimediya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sohasidagi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mutaxassislar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rassomlar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zamonaviy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vositalarni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oladi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2800" dirty="0">
                <a:solidFill>
                  <a:srgbClr val="3366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tooltip="Microsoft Windows"/>
              </a:rPr>
              <a:t>Windows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operatsion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tizimlari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oilasi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tarkibida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ishlaydi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(ham 32 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bitda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ham 64‑bitda). 2014-yil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martda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dasturning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Autodesk 3ds Max 2015 deb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nomlangan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17.0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versiyasi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ishlab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chiqarildi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6227" y="-1139773"/>
            <a:ext cx="6857999" cy="9137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39552" y="1255869"/>
            <a:ext cx="71236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Autodesk 3ds Max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litsenziyali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versiyalarda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talaba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bepul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(Autodesk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veb-saytida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roʻyxatga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olinish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dasturning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toʻliq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versiyasini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taqdim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etadi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biroq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undan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foyda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maqsadida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emas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toʻliq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tijorat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versiyasi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2400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yevro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evaziga</a:t>
            </a:r>
            <a:r>
              <a:rPr lang="en-US" sz="28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0972" y="-1140972"/>
            <a:ext cx="6858000" cy="913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971600" y="3413241"/>
            <a:ext cx="6840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Toʻplamning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ilk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versiyasi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3D Studio DOS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ostida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1990-yilda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ishlab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chiqarilgan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Toʻplam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ishlab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chiqarilishi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ustida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dasturchi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Yost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solgan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Yost Group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mustaqil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studiyasi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shugʻullanardi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Autodesk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boshida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toʻplam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ishlab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chiqarish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shugʻullanardi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Maʼnbalarda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keltirilishicha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Yost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oʻsha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davrdagi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Autodesk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loyihalari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boʻyicha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direktori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Erik Lyons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muzaokaralardan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soʻng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oʻz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joyini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tark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etgan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272"/>
            <a:ext cx="5480398" cy="672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78870" y="-1178870"/>
            <a:ext cx="6786261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536" y="548680"/>
            <a:ext cx="8280920" cy="56323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3ds Max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koʻrinishdagi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murakkablikdagi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kompyuter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oʻlchamli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modellarni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atrof-muhitdagi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fantastik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obyektlarni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zaruriy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vositalariga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Ishni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bajarishda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dastur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xil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usul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uslublarni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qoʻllaydi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jumladan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Font typeface="Arial"/>
              <a:buChar char="•"/>
            </a:pP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poligonal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 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tarkibiga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Editable mesh (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yuzani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tahrirlash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Editable poly (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poligon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tahrirlaydi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kiradi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keng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tarqalgan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usuli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boʻlib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murakkab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modellar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oʻyinlar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maʼlum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modellar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/>
              <a:buChar char="•"/>
            </a:pP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jinsli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ratsional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B-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splaynlar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(NURBS)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asosida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shuni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ta'kidlash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lozimki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NURBS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3ds Max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dasturida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darajada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oddiyki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undan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hozirda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hech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US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foydalanmaydi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just">
              <a:buFont typeface="Arial"/>
              <a:buChar char="•"/>
            </a:pP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Bezye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yuzalar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(Editable patch)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asosida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 —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aylanuvchi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jismlarni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modellashtirishga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qulay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buFont typeface="Arial"/>
              <a:buChar char="•"/>
            </a:pP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oʻrnatilgan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standart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kutubxona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modifikatorlarni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qoʻllash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buFont typeface="Arial"/>
              <a:buChar char="•"/>
            </a:pP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splaynlar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(Spline)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asosida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NURBSning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ibtidoiy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muqobili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Surface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modifikatorini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qoʻllash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buFont typeface="Arial"/>
              <a:buChar char="•"/>
            </a:pP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splaynlar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asosida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Extrude, Lathe, Bevel, Profile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modifikatorlarini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qoʻllash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Loft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obyektlari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splaynlari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asosida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binolarni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modellashtirishda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Modellashtirish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metodlari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oʻzaro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bogʻliq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ishlatilishi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Standart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Choynak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(Teapot)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obyekti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oʻlchamli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grafikaning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oʻziga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xos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ramziga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aylangan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527</Words>
  <Application>Microsoft Office PowerPoint</Application>
  <PresentationFormat>Экран (4:3)</PresentationFormat>
  <Paragraphs>67</Paragraphs>
  <Slides>23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lenovo</dc:creator>
  <cp:lastModifiedBy>lenovo</cp:lastModifiedBy>
  <cp:revision>16</cp:revision>
  <dcterms:created xsi:type="dcterms:W3CDTF">2025-04-01T10:45:10Z</dcterms:created>
  <dcterms:modified xsi:type="dcterms:W3CDTF">2025-04-07T05:28:59Z</dcterms:modified>
</cp:coreProperties>
</file>